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3" r:id="rId6"/>
    <p:sldId id="264" r:id="rId7"/>
    <p:sldId id="299" r:id="rId8"/>
    <p:sldId id="300" r:id="rId9"/>
    <p:sldId id="301" r:id="rId10"/>
    <p:sldId id="260" r:id="rId11"/>
    <p:sldId id="303" r:id="rId12"/>
    <p:sldId id="302" r:id="rId13"/>
    <p:sldId id="304" r:id="rId14"/>
    <p:sldId id="306" r:id="rId15"/>
    <p:sldId id="305" r:id="rId16"/>
    <p:sldId id="307" r:id="rId17"/>
    <p:sldId id="308" r:id="rId18"/>
    <p:sldId id="279" r:id="rId19"/>
    <p:sldId id="296" r:id="rId20"/>
    <p:sldId id="309" r:id="rId21"/>
    <p:sldId id="298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1" r:id="rId33"/>
    <p:sldId id="320" r:id="rId34"/>
    <p:sldId id="322" r:id="rId35"/>
    <p:sldId id="323" r:id="rId36"/>
    <p:sldId id="324" r:id="rId37"/>
    <p:sldId id="261" r:id="rId38"/>
    <p:sldId id="262" r:id="rId39"/>
  </p:sldIdLst>
  <p:sldSz cx="13004800" cy="9753600"/>
  <p:notesSz cx="6858000" cy="9144000"/>
  <p:embeddedFontLst>
    <p:embeddedFont>
      <p:font typeface="Arial Narrow" panose="020B060602020203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scadia Code" pitchFamily="1" charset="0"/>
      <p:regular r:id="rId49"/>
      <p:bold r:id="rId50"/>
      <p:italic r:id="rId51"/>
      <p:boldItalic r:id="rId52"/>
    </p:embeddedFont>
    <p:embeddedFont>
      <p:font typeface="Helvetica Neue" panose="020B0604020202020204" charset="0"/>
      <p:regular r:id="rId53"/>
      <p:bold r:id="rId54"/>
      <p:italic r:id="rId55"/>
      <p:boldItalic r:id="rId56"/>
    </p:embeddedFont>
    <p:embeddedFont>
      <p:font typeface="Helvetica Neue Light" panose="020B0604020202020204" charset="0"/>
      <p:regular r:id="rId57"/>
      <p:bold r:id="rId58"/>
      <p:italic r:id="rId59"/>
      <p:boldItalic r:id="rId60"/>
    </p:embeddedFont>
    <p:embeddedFont>
      <p:font typeface="Trebuchet MS" panose="020B0603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746FA-326B-40F7-984D-9CDF36C1A01A}" v="6" dt="2023-09-30T00:46:24.022"/>
    <p1510:client id="{7B12BB85-1CC5-4170-B648-6F76CC1CAD6E}" v="32" dt="2023-09-29T11:27:22.704"/>
    <p1510:client id="{B7E1C435-C271-4623-BCB8-93D232D4090C}" v="427" dt="2023-09-29T14:55:17.389"/>
    <p1510:client id="{E4480744-E1E8-4C24-A90B-159907829A37}" v="86" dt="2023-09-29T11:33:35.611"/>
    <p1510:client id="{EF10717A-1AAA-4A03-A32A-A401E1732407}" v="571" dt="2023-09-29T17:42:49.068"/>
    <p1510:client id="{FAC0E480-EF1C-4537-AC60-505E5C234AD8}" v="184" dt="2023-09-29T14:22:57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63" Type="http://schemas.openxmlformats.org/officeDocument/2006/relationships/font" Target="fonts/font2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font" Target="fonts/font24.fntdata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0.fntdata"/><Relationship Id="rId55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8894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541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  <a:defRPr sz="3800"/>
            </a:lvl1pPr>
            <a:lvl2pPr marL="914400" lvl="1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marL="1371600" lvl="2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marL="1828800" lvl="3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721732" y="4470400"/>
            <a:ext cx="11561337" cy="81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Calibri"/>
              <a:buNone/>
            </a:pPr>
            <a:endParaRPr sz="46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">
  <p:cSld name="Defaul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6" descr="ufal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3493" y="8778240"/>
            <a:ext cx="388338" cy="677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657" y="8950931"/>
            <a:ext cx="530655" cy="5046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2504885" y="9013049"/>
            <a:ext cx="382511" cy="39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rebuchet MS"/>
              <a:buNone/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7147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Calibri"/>
              <a:buChar char="•"/>
              <a:defRPr sz="3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00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5159" y="8881139"/>
            <a:ext cx="432906" cy="74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66506" y="9000455"/>
            <a:ext cx="529445" cy="50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sz="18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BxdXgtcMTM?feature=oembed" TargetMode="Externa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>
            <a:off x="246097" y="3964294"/>
            <a:ext cx="12512606" cy="1006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 Narrow"/>
              <a:buNone/>
            </a:pPr>
            <a:r>
              <a:rPr lang="en-US" sz="6000" b="1" dirty="0">
                <a:latin typeface="Arial Narrow"/>
                <a:ea typeface="Arial Narrow"/>
                <a:cs typeface="Arial Narrow"/>
                <a:sym typeface="Arial Narrow"/>
              </a:rPr>
              <a:t>Árvore Red-Black</a:t>
            </a:r>
            <a:endParaRPr dirty="0"/>
          </a:p>
        </p:txBody>
      </p:sp>
      <p:sp>
        <p:nvSpPr>
          <p:cNvPr id="33" name="Google Shape;33;p7"/>
          <p:cNvSpPr/>
          <p:nvPr/>
        </p:nvSpPr>
        <p:spPr>
          <a:xfrm>
            <a:off x="144396" y="5471696"/>
            <a:ext cx="12761100" cy="38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5000" tIns="65000" rIns="65000" bIns="6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endParaRPr sz="25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r>
              <a:rPr lang="en-US" sz="2500" b="1" dirty="0">
                <a:latin typeface="Arial Narrow"/>
                <a:ea typeface="Arial Narrow"/>
                <a:cs typeface="Arial Narrow"/>
                <a:sym typeface="Arial Narrow"/>
              </a:rPr>
              <a:t>Cleiber de Meireles</a:t>
            </a:r>
            <a:endParaRPr sz="25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r>
              <a:rPr lang="en-US" sz="2500" b="1" dirty="0">
                <a:latin typeface="Arial Narrow"/>
                <a:ea typeface="Arial Narrow"/>
                <a:cs typeface="Arial Narrow"/>
                <a:sym typeface="Arial Narrow"/>
              </a:rPr>
              <a:t>João Victor Melo</a:t>
            </a:r>
            <a:endParaRPr sz="25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 Narrow"/>
              <a:buNone/>
            </a:pPr>
            <a:r>
              <a:rPr lang="en-US" sz="2500" b="1" dirty="0">
                <a:latin typeface="Arial Narrow"/>
                <a:ea typeface="Arial Narrow"/>
                <a:cs typeface="Arial Narrow"/>
                <a:sym typeface="Arial Narrow"/>
              </a:rPr>
              <a:t>Nícollas Provatti Gomes</a:t>
            </a:r>
            <a:endParaRPr sz="2500" b="1" dirty="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endParaRPr lang="pt-BR" sz="36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 Narrow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 Narrow"/>
              <a:buNone/>
            </a:pPr>
            <a:r>
              <a:rPr lang="en-US" sz="3400" b="1" i="0" u="none" strike="noStrike" cap="none" dirty="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https://github.com/oliveirajoao26/ab2-estrutura-de-dados</a:t>
            </a:r>
            <a:endParaRPr dirty="0"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946" y="944423"/>
            <a:ext cx="1987680" cy="1883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174" y="466804"/>
            <a:ext cx="1656076" cy="2838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Inserção</a:t>
            </a: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556077" y="1838631"/>
            <a:ext cx="11519229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r>
              <a:rPr lang="pt-BR"/>
              <a:t>A inserção de um nó em uma árvore Red-Black de n nós pode ser realizada no tempo O(log n).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endParaRPr lang="pt-BR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r>
              <a:rPr lang="pt-BR"/>
              <a:t>Cada novo nó inserido, por definição possui cor </a:t>
            </a:r>
            <a:r>
              <a:rPr lang="pt-BR">
                <a:solidFill>
                  <a:srgbClr val="FF0000"/>
                </a:solidFill>
              </a:rPr>
              <a:t>Vermelho</a:t>
            </a:r>
            <a:r>
              <a:rPr lang="pt-BR"/>
              <a:t>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endParaRPr lang="pt-BR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r>
              <a:rPr lang="pt-BR"/>
              <a:t>Após a inserção é necessário verificar se alguma propriedade foi ferida.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11"/>
              <a:buNone/>
            </a:pPr>
            <a:endParaRPr lang="pt-BR"/>
          </a:p>
          <a:p>
            <a:pPr marL="0" indent="0" algn="just">
              <a:spcBef>
                <a:spcPts val="0"/>
              </a:spcBef>
              <a:buSzPts val="2511"/>
              <a:buNone/>
            </a:pPr>
            <a:r>
              <a:rPr lang="pt-BR"/>
              <a:t>Existem </a:t>
            </a:r>
            <a:r>
              <a:rPr lang="pt-BR" b="1"/>
              <a:t>três</a:t>
            </a:r>
            <a:r>
              <a:rPr lang="pt-BR"/>
              <a:t> casos para a inserção em uma árvore </a:t>
            </a:r>
            <a:r>
              <a:rPr lang="pt-BR" err="1"/>
              <a:t>Red</a:t>
            </a:r>
            <a:r>
              <a:rPr lang="pt-BR"/>
              <a:t>-Black.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79CE77-3DC8-E5CF-2DAC-6F26CCD6F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40C41F-2352-A2C9-E52C-E58B76DD2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1853851"/>
            <a:ext cx="10938178" cy="69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9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FABD7-5DAD-B6C8-8E03-B41D8755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FB82272-2E53-269D-5510-E674E1697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14" y="2164033"/>
            <a:ext cx="4448796" cy="42868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441E50-FF49-F835-F19E-8343C1D3D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792" y="2164033"/>
            <a:ext cx="4115374" cy="428684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52A95CB-EA84-D138-C2B0-DD508F7F76FC}"/>
              </a:ext>
            </a:extLst>
          </p:cNvPr>
          <p:cNvSpPr txBox="1"/>
          <p:nvPr/>
        </p:nvSpPr>
        <p:spPr>
          <a:xfrm>
            <a:off x="4145825" y="7589567"/>
            <a:ext cx="4713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16   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T.root.color = BLACK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63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39224-F55B-0D61-3EC4-910EFA25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5760A2-4F43-F14B-390E-F72E7681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71" y="1356656"/>
            <a:ext cx="4839375" cy="48312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8D036-AAB8-42DC-5048-6E4C9247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56" y="1356656"/>
            <a:ext cx="4182059" cy="48312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D887023-0F69-4458-3437-3B545D022EEF}"/>
              </a:ext>
            </a:extLst>
          </p:cNvPr>
          <p:cNvSpPr txBox="1"/>
          <p:nvPr/>
        </p:nvSpPr>
        <p:spPr>
          <a:xfrm>
            <a:off x="3947053" y="6510770"/>
            <a:ext cx="5110694" cy="27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4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y.color == RED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5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z.p.color = BLACK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y.color = BLACK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7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z.p.p.color = RED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8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z = z.p.p</a:t>
            </a:r>
          </a:p>
        </p:txBody>
      </p:sp>
    </p:spTree>
    <p:extLst>
      <p:ext uri="{BB962C8B-B14F-4D97-AF65-F5344CB8AC3E}">
        <p14:creationId xmlns:p14="http://schemas.microsoft.com/office/powerpoint/2010/main" val="20541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55B3C-1F62-F79B-34B2-A54CDAF3C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F50CCA-4A38-14B0-76B1-6E419A9F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67" y="2266585"/>
            <a:ext cx="8345065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50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29863-0164-BB33-D32D-2B970676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5816CEF-F30E-1ABE-4E12-3F5A4882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971" y="1519494"/>
            <a:ext cx="5830114" cy="52109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600D2E7-E183-87BC-AA8A-85C85120F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93" y="1519494"/>
            <a:ext cx="5439534" cy="521090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9F311F6-EB38-5D50-CFD3-5EB6084FB8F5}"/>
              </a:ext>
            </a:extLst>
          </p:cNvPr>
          <p:cNvSpPr txBox="1"/>
          <p:nvPr/>
        </p:nvSpPr>
        <p:spPr>
          <a:xfrm>
            <a:off x="3947053" y="7235641"/>
            <a:ext cx="5110694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??   else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if z == z.p.left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??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		z = z.p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??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right-rotate(T,z)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8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13CCC-9DDE-6942-AC49-8B0C9043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361512-17A7-B4CD-BB55-968E8794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3" y="2379319"/>
            <a:ext cx="9050013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D1B14-4225-468E-CB71-EA4A1C64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0595F6-C922-ADB4-9309-0F659A09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1519494"/>
            <a:ext cx="5601482" cy="52204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0D327D-B5FC-FA66-C020-6B88FB724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636" y="1519493"/>
            <a:ext cx="7059010" cy="522043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381129E-F56E-401A-A714-F3D4BE016648}"/>
              </a:ext>
            </a:extLst>
          </p:cNvPr>
          <p:cNvSpPr txBox="1"/>
          <p:nvPr/>
        </p:nvSpPr>
        <p:spPr>
          <a:xfrm>
            <a:off x="4145825" y="7388938"/>
            <a:ext cx="4713150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12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z.p.cor = BLACK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13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z.p.p.cor = RED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14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left-rotate(T,z.p.p)</a:t>
            </a:r>
          </a:p>
        </p:txBody>
      </p:sp>
    </p:spTree>
    <p:extLst>
      <p:ext uri="{BB962C8B-B14F-4D97-AF65-F5344CB8AC3E}">
        <p14:creationId xmlns:p14="http://schemas.microsoft.com/office/powerpoint/2010/main" val="150846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09790-B943-4F43-FED6-5A64F81D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Remoção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E236B7-8C57-EA78-8835-85D1EB4B2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2113" y="1446909"/>
            <a:ext cx="11339515" cy="7261845"/>
          </a:xfrm>
        </p:spPr>
        <p:txBody>
          <a:bodyPr>
            <a:normAutofit fontScale="92500" lnSpcReduction="10000"/>
          </a:bodyPr>
          <a:lstStyle/>
          <a:p>
            <a:pPr marL="142875" indent="0">
              <a:buNone/>
            </a:pPr>
            <a:r>
              <a:rPr lang="pt-BR" dirty="0"/>
              <a:t>A remoção de um nó em uma árvore </a:t>
            </a:r>
            <a:r>
              <a:rPr lang="pt-BR" dirty="0" err="1"/>
              <a:t>Red</a:t>
            </a:r>
            <a:r>
              <a:rPr lang="pt-BR" dirty="0"/>
              <a:t>-Black de n nós pode ser realizada no tempo O(log n).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buNone/>
            </a:pPr>
            <a:r>
              <a:rPr lang="pt-BR" dirty="0"/>
              <a:t>Após a remoção, verifique se as propriedades da </a:t>
            </a:r>
            <a:r>
              <a:rPr lang="pt-BR" dirty="0" err="1"/>
              <a:t>Red</a:t>
            </a:r>
            <a:r>
              <a:rPr lang="pt-BR" dirty="0"/>
              <a:t>-Black foram feridas.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buNone/>
            </a:pPr>
            <a:r>
              <a:rPr lang="pt-BR" dirty="0"/>
              <a:t>A remoção de um nó com filhos na verdade é apenas uma substituição.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buNone/>
            </a:pPr>
            <a:r>
              <a:rPr lang="pt-BR" dirty="0"/>
              <a:t>O maior da esquerda (antecessor) ou o menor da direita (sucessor) é  quem será removido de fato.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buNone/>
            </a:pPr>
            <a:r>
              <a:rPr lang="pt-BR" dirty="0"/>
              <a:t>Existem  </a:t>
            </a:r>
            <a:r>
              <a:rPr lang="pt-BR" b="1" dirty="0"/>
              <a:t>quatro</a:t>
            </a:r>
            <a:r>
              <a:rPr lang="pt-BR" dirty="0"/>
              <a:t> casos de remoção.</a:t>
            </a:r>
          </a:p>
        </p:txBody>
      </p:sp>
    </p:spTree>
    <p:extLst>
      <p:ext uri="{BB962C8B-B14F-4D97-AF65-F5344CB8AC3E}">
        <p14:creationId xmlns:p14="http://schemas.microsoft.com/office/powerpoint/2010/main" val="304029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69F41-A98F-F67A-9BEC-C035C72E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565611-F1D2-2849-0923-F6B9EA84C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48" y="1886709"/>
            <a:ext cx="6563937" cy="66029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DFEB9CD-0DDD-7925-C70C-ED059BC4E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15" y="4142526"/>
            <a:ext cx="4487274" cy="516657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7BB351-86EB-1B54-E2B4-8A6556E1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15" y="1886709"/>
            <a:ext cx="2971625" cy="188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87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Como fazer </a:t>
            </a:r>
            <a:r>
              <a:rPr lang="pt-BR" dirty="0"/>
              <a:t>várias</a:t>
            </a:r>
            <a:r>
              <a:rPr lang="pt-BR" sz="3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inserções e/ou remoções de forma eficiente?</a:t>
            </a:r>
            <a:endParaRPr dirty="0"/>
          </a:p>
          <a:p>
            <a:pPr marL="34290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15641-FE2D-6844-D724-20B77F682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A7CF10-4938-DEAB-F4D1-0A4B2686A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791" y="1838632"/>
            <a:ext cx="11339515" cy="7201852"/>
          </a:xfrm>
        </p:spPr>
        <p:txBody>
          <a:bodyPr>
            <a:normAutofit/>
          </a:bodyPr>
          <a:lstStyle/>
          <a:p>
            <a:pPr marL="142875" indent="0">
              <a:buNone/>
            </a:pPr>
            <a:r>
              <a:rPr lang="pt-BR" dirty="0"/>
              <a:t>Para remover um nó utilizamos de alguns funções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buNone/>
            </a:pPr>
            <a:r>
              <a:rPr lang="pt-BR" sz="2800" b="1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1 - RB-Transplant</a:t>
            </a:r>
          </a:p>
          <a:p>
            <a:pPr marL="142875" indent="0">
              <a:buNone/>
            </a:pPr>
            <a:r>
              <a:rPr lang="pt-BR" sz="2800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	- ajuda a mover árvores dentro da árvore</a:t>
            </a:r>
          </a:p>
          <a:p>
            <a:pPr marL="142875" indent="0">
              <a:buNone/>
            </a:pPr>
            <a:endParaRPr lang="pt-BR" sz="2800" dirty="0">
              <a:latin typeface="Calibri" panose="020F0502020204030204" pitchFamily="34" charset="0"/>
              <a:ea typeface="Cascadia Code" pitchFamily="1" charset="0"/>
              <a:cs typeface="Calibri" panose="020F0502020204030204" pitchFamily="34" charset="0"/>
            </a:endParaRPr>
          </a:p>
          <a:p>
            <a:pPr marL="142875" indent="0">
              <a:lnSpc>
                <a:spcPct val="150000"/>
              </a:lnSpc>
              <a:buNone/>
            </a:pPr>
            <a:r>
              <a:rPr lang="pt-BR" sz="2800" b="1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2 – RB-Delete</a:t>
            </a:r>
          </a:p>
          <a:p>
            <a:pPr marL="142875" indent="0">
              <a:buNone/>
            </a:pPr>
            <a:r>
              <a:rPr lang="pt-BR" sz="2800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	- deleta o nó</a:t>
            </a:r>
          </a:p>
          <a:p>
            <a:pPr marL="142875" indent="0">
              <a:buNone/>
            </a:pPr>
            <a:endParaRPr lang="pt-BR" sz="2800" dirty="0">
              <a:latin typeface="Calibri" panose="020F0502020204030204" pitchFamily="34" charset="0"/>
              <a:ea typeface="Cascadia Code" pitchFamily="1" charset="0"/>
              <a:cs typeface="Calibri" panose="020F0502020204030204" pitchFamily="34" charset="0"/>
            </a:endParaRPr>
          </a:p>
          <a:p>
            <a:pPr marL="142875" indent="0">
              <a:lnSpc>
                <a:spcPct val="150000"/>
              </a:lnSpc>
              <a:buNone/>
            </a:pPr>
            <a:r>
              <a:rPr lang="pt-BR" sz="2800" b="1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3 – RB-Delete-Fixup</a:t>
            </a:r>
          </a:p>
          <a:p>
            <a:pPr marL="142875" indent="0">
              <a:buNone/>
            </a:pPr>
            <a:r>
              <a:rPr lang="pt-BR" sz="2800" dirty="0">
                <a:latin typeface="Calibri" panose="020F0502020204030204" pitchFamily="34" charset="0"/>
                <a:ea typeface="Cascadia Code" pitchFamily="1" charset="0"/>
                <a:cs typeface="Calibri" panose="020F0502020204030204" pitchFamily="34" charset="0"/>
              </a:rPr>
              <a:t>	- corrige quaisquer violações </a:t>
            </a:r>
          </a:p>
        </p:txBody>
      </p:sp>
    </p:spTree>
    <p:extLst>
      <p:ext uri="{BB962C8B-B14F-4D97-AF65-F5344CB8AC3E}">
        <p14:creationId xmlns:p14="http://schemas.microsoft.com/office/powerpoint/2010/main" val="1402550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D0930-EF13-F1BF-4CA8-F4E8964D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Remoção/RB-Transplant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A4FC6B5-6972-9692-78FA-14267B98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25" y="2477769"/>
            <a:ext cx="4267796" cy="43916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0CABD90-0D52-B380-494B-E3D3021D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81" y="3168840"/>
            <a:ext cx="4382112" cy="370056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6F557A9-1025-E64F-BF12-5CC7774D46FE}"/>
              </a:ext>
            </a:extLst>
          </p:cNvPr>
          <p:cNvSpPr txBox="1"/>
          <p:nvPr/>
        </p:nvSpPr>
        <p:spPr>
          <a:xfrm>
            <a:off x="4689243" y="7064768"/>
            <a:ext cx="3626314" cy="2244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u.p == T.nil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T.raiz = v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 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v.p = u.p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675091-60F3-5236-37FB-01850C0E86BD}"/>
              </a:ext>
            </a:extLst>
          </p:cNvPr>
          <p:cNvSpPr txBox="1"/>
          <p:nvPr/>
        </p:nvSpPr>
        <p:spPr>
          <a:xfrm>
            <a:off x="849242" y="182094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(15)</a:t>
            </a:r>
          </a:p>
        </p:txBody>
      </p:sp>
    </p:spTree>
    <p:extLst>
      <p:ext uri="{BB962C8B-B14F-4D97-AF65-F5344CB8AC3E}">
        <p14:creationId xmlns:p14="http://schemas.microsoft.com/office/powerpoint/2010/main" val="248006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3EB9C4-2366-8BCB-8574-FD3A062C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Remoção/RB-Transplant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1E053C-5369-8FDD-E5D2-AC0DD6EAF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07" y="3009639"/>
            <a:ext cx="4286848" cy="37343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E8E5251-6F47-F0E2-1A97-66B7C610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39" y="3143007"/>
            <a:ext cx="4324954" cy="36009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50BFE0-3A2F-6A86-5BB9-C81DA2A436E6}"/>
              </a:ext>
            </a:extLst>
          </p:cNvPr>
          <p:cNvSpPr txBox="1"/>
          <p:nvPr/>
        </p:nvSpPr>
        <p:spPr>
          <a:xfrm>
            <a:off x="3783546" y="6980720"/>
            <a:ext cx="543770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3</a:t>
            </a:r>
            <a:r>
              <a:rPr lang="es-E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es-E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 if </a:t>
            </a:r>
            <a:r>
              <a:rPr lang="es-E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u == u.p.esquerda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4</a:t>
            </a:r>
            <a:r>
              <a:rPr lang="es-E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	  u.p.esquerda = v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 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v.p = u.p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1CEF94E-8F51-9C15-B31B-EFF46BFDC1CD}"/>
              </a:ext>
            </a:extLst>
          </p:cNvPr>
          <p:cNvSpPr txBox="1"/>
          <p:nvPr/>
        </p:nvSpPr>
        <p:spPr>
          <a:xfrm>
            <a:off x="849242" y="182094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(12)</a:t>
            </a:r>
          </a:p>
        </p:txBody>
      </p:sp>
    </p:spTree>
    <p:extLst>
      <p:ext uri="{BB962C8B-B14F-4D97-AF65-F5344CB8AC3E}">
        <p14:creationId xmlns:p14="http://schemas.microsoft.com/office/powerpoint/2010/main" val="104968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1E7080-BD15-E75F-EDEA-1EF7851F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Remoção/RB-Transplant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28083E0-8A4F-1867-D262-B463E073E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077" y="3236852"/>
            <a:ext cx="4105848" cy="35152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1B562C1-1FF4-DF9D-78AA-247BAF67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034" y="3074905"/>
            <a:ext cx="4229690" cy="36771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C411E0E-162C-D42F-5041-9C9D4FA0E045}"/>
              </a:ext>
            </a:extLst>
          </p:cNvPr>
          <p:cNvSpPr txBox="1"/>
          <p:nvPr/>
        </p:nvSpPr>
        <p:spPr>
          <a:xfrm>
            <a:off x="4236395" y="7638429"/>
            <a:ext cx="4532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5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u.p.direita = v</a:t>
            </a:r>
          </a:p>
          <a:p>
            <a:r>
              <a:rPr lang="en-US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 </a:t>
            </a:r>
            <a:r>
              <a:rPr lang="en-US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v.p = up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1FEB540-4A10-C3CB-7919-A44846EAC219}"/>
              </a:ext>
            </a:extLst>
          </p:cNvPr>
          <p:cNvSpPr txBox="1"/>
          <p:nvPr/>
        </p:nvSpPr>
        <p:spPr>
          <a:xfrm>
            <a:off x="849242" y="1820947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(19)</a:t>
            </a:r>
          </a:p>
        </p:txBody>
      </p:sp>
    </p:spTree>
    <p:extLst>
      <p:ext uri="{BB962C8B-B14F-4D97-AF65-F5344CB8AC3E}">
        <p14:creationId xmlns:p14="http://schemas.microsoft.com/office/powerpoint/2010/main" val="323324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AE35B-86AB-41B1-00C3-A814198B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BAB28A-01E1-6460-51BE-D605F90B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2875" indent="0">
              <a:lnSpc>
                <a:spcPct val="200000"/>
              </a:lnSpc>
              <a:buNone/>
            </a:pPr>
            <a:r>
              <a:rPr lang="pt-BR" dirty="0"/>
              <a:t>1 – filho </a:t>
            </a:r>
            <a:r>
              <a:rPr lang="pt-BR" b="1" dirty="0"/>
              <a:t>esquerdo</a:t>
            </a:r>
            <a:r>
              <a:rPr lang="pt-BR" dirty="0"/>
              <a:t> é NIL</a:t>
            </a:r>
          </a:p>
          <a:p>
            <a:pPr marL="142875" indent="0">
              <a:lnSpc>
                <a:spcPct val="200000"/>
              </a:lnSpc>
              <a:buNone/>
            </a:pPr>
            <a:r>
              <a:rPr lang="pt-BR" dirty="0"/>
              <a:t>2 – filho </a:t>
            </a:r>
            <a:r>
              <a:rPr lang="pt-BR" b="1" dirty="0"/>
              <a:t>direito</a:t>
            </a:r>
            <a:r>
              <a:rPr lang="pt-BR" dirty="0"/>
              <a:t> é NIL</a:t>
            </a:r>
          </a:p>
          <a:p>
            <a:pPr marL="142875" indent="0">
              <a:lnSpc>
                <a:spcPct val="200000"/>
              </a:lnSpc>
              <a:buNone/>
            </a:pPr>
            <a:r>
              <a:rPr lang="pt-BR" dirty="0"/>
              <a:t>3 – </a:t>
            </a:r>
            <a:r>
              <a:rPr lang="pt-BR" b="1" dirty="0"/>
              <a:t>nenhum</a:t>
            </a:r>
            <a:r>
              <a:rPr lang="pt-BR" dirty="0"/>
              <a:t> filho nulo</a:t>
            </a:r>
          </a:p>
        </p:txBody>
      </p:sp>
    </p:spTree>
    <p:extLst>
      <p:ext uri="{BB962C8B-B14F-4D97-AF65-F5344CB8AC3E}">
        <p14:creationId xmlns:p14="http://schemas.microsoft.com/office/powerpoint/2010/main" val="346287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AF7AD-B1C6-32F2-22A7-6556AA21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6CAFF2-7DF7-E9AA-931C-71F1533A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496853"/>
            <a:ext cx="5941685" cy="36918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D9EA663-A56D-50F2-DF93-A4C4D2C5F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73" y="2609588"/>
            <a:ext cx="5575134" cy="357912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5141D14-E8CD-C112-A686-F8AFDCE2C808}"/>
              </a:ext>
            </a:extLst>
          </p:cNvPr>
          <p:cNvSpPr txBox="1"/>
          <p:nvPr/>
        </p:nvSpPr>
        <p:spPr>
          <a:xfrm>
            <a:off x="3231312" y="7311423"/>
            <a:ext cx="6542176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3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z.esquerda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T.nil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4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x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z.direita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5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RB-Transplant(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T,z,z.direita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96620BC-36AD-9BD3-35F0-43C68140A6C3}"/>
              </a:ext>
            </a:extLst>
          </p:cNvPr>
          <p:cNvSpPr txBox="1"/>
          <p:nvPr/>
        </p:nvSpPr>
        <p:spPr>
          <a:xfrm>
            <a:off x="560714" y="1446818"/>
            <a:ext cx="4269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1: filho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esquerdo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é NIL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1D69C98-B9AE-EAE9-A98A-DA8E7CCAA394}"/>
              </a:ext>
            </a:extLst>
          </p:cNvPr>
          <p:cNvSpPr txBox="1"/>
          <p:nvPr/>
        </p:nvSpPr>
        <p:spPr>
          <a:xfrm>
            <a:off x="5237860" y="1484953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(19)</a:t>
            </a:r>
          </a:p>
        </p:txBody>
      </p:sp>
    </p:spTree>
    <p:extLst>
      <p:ext uri="{BB962C8B-B14F-4D97-AF65-F5344CB8AC3E}">
        <p14:creationId xmlns:p14="http://schemas.microsoft.com/office/powerpoint/2010/main" val="367522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FDD0C5-8349-B4AF-1E24-FA6CC51B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C72715-3AB0-E406-D8CA-1D0C1C37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622224"/>
            <a:ext cx="5433797" cy="34766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1F20F6-86F6-3865-20ED-4915C3F3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522016"/>
            <a:ext cx="5307116" cy="347661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ED38A9-3C4E-3C65-74E6-3C6ADFECD92F}"/>
              </a:ext>
            </a:extLst>
          </p:cNvPr>
          <p:cNvSpPr txBox="1"/>
          <p:nvPr/>
        </p:nvSpPr>
        <p:spPr>
          <a:xfrm>
            <a:off x="2860217" y="7201567"/>
            <a:ext cx="7284366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 if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z.direita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T.nil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7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x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z.esquerda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8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RB-Transplant(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T,z,z.esquerda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85F9D4-7913-00A7-32AA-CCF238CAABA7}"/>
              </a:ext>
            </a:extLst>
          </p:cNvPr>
          <p:cNvSpPr txBox="1"/>
          <p:nvPr/>
        </p:nvSpPr>
        <p:spPr>
          <a:xfrm>
            <a:off x="560715" y="1673888"/>
            <a:ext cx="386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2: filho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direito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é NIL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00CC9B-FFFF-9F70-D3AC-70B09B08AF51}"/>
              </a:ext>
            </a:extLst>
          </p:cNvPr>
          <p:cNvSpPr txBox="1"/>
          <p:nvPr/>
        </p:nvSpPr>
        <p:spPr>
          <a:xfrm>
            <a:off x="5166400" y="1710052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(5)</a:t>
            </a:r>
          </a:p>
        </p:txBody>
      </p:sp>
    </p:spTree>
    <p:extLst>
      <p:ext uri="{BB962C8B-B14F-4D97-AF65-F5344CB8AC3E}">
        <p14:creationId xmlns:p14="http://schemas.microsoft.com/office/powerpoint/2010/main" val="3145014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0CE44-D406-1DFB-7EFC-D268D8428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BD0F8E-5AB4-F041-E478-D7DC486E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818356"/>
            <a:ext cx="6027976" cy="34787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C131F10-01B2-8F5E-4277-21ADF860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56" y="2623872"/>
            <a:ext cx="4860099" cy="367320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6FFED8-05F4-BB2E-1161-37D12D571915}"/>
              </a:ext>
            </a:extLst>
          </p:cNvPr>
          <p:cNvSpPr txBox="1"/>
          <p:nvPr/>
        </p:nvSpPr>
        <p:spPr>
          <a:xfrm>
            <a:off x="3058989" y="6937992"/>
            <a:ext cx="6886822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9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y = Tree-Minimum(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z.direita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10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		y-cor-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origal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y.cor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11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x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y.direita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0BE59C-1AF4-2689-6EA3-D9E3095A4D93}"/>
              </a:ext>
            </a:extLst>
          </p:cNvPr>
          <p:cNvSpPr txBox="1"/>
          <p:nvPr/>
        </p:nvSpPr>
        <p:spPr>
          <a:xfrm>
            <a:off x="560715" y="1673888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3: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nenhum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filho NIL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7941741-54C6-5FA5-7C81-A26CDAA5DD32}"/>
              </a:ext>
            </a:extLst>
          </p:cNvPr>
          <p:cNvSpPr txBox="1"/>
          <p:nvPr/>
        </p:nvSpPr>
        <p:spPr>
          <a:xfrm>
            <a:off x="5263291" y="1673888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(12)</a:t>
            </a:r>
          </a:p>
        </p:txBody>
      </p:sp>
    </p:spTree>
    <p:extLst>
      <p:ext uri="{BB962C8B-B14F-4D97-AF65-F5344CB8AC3E}">
        <p14:creationId xmlns:p14="http://schemas.microsoft.com/office/powerpoint/2010/main" val="3203498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C5E4A-2FB8-522B-CDB8-ABFD8969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D1554C-81E6-075B-1361-B10AB069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767459"/>
            <a:ext cx="6463966" cy="381862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E0228E0-35E9-90AB-677C-7D0025CB8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763" y="2767459"/>
            <a:ext cx="4908322" cy="381862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A0A8FA7-B1F6-3473-AFF8-8EA38018BFD4}"/>
              </a:ext>
            </a:extLst>
          </p:cNvPr>
          <p:cNvSpPr txBox="1"/>
          <p:nvPr/>
        </p:nvSpPr>
        <p:spPr>
          <a:xfrm>
            <a:off x="2968419" y="6988883"/>
            <a:ext cx="7067961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14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RB-Transplant(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T,y,y.direita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15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		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y.dirieta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z.direita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16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y.direita.p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y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88465FD-0383-18BA-F38E-7624528AA0C2}"/>
              </a:ext>
            </a:extLst>
          </p:cNvPr>
          <p:cNvSpPr txBox="1"/>
          <p:nvPr/>
        </p:nvSpPr>
        <p:spPr>
          <a:xfrm>
            <a:off x="560715" y="1673888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3: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nenhum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filho NIL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64AED7-56A8-51B6-7A5A-9F4D14D455BE}"/>
              </a:ext>
            </a:extLst>
          </p:cNvPr>
          <p:cNvSpPr txBox="1"/>
          <p:nvPr/>
        </p:nvSpPr>
        <p:spPr>
          <a:xfrm>
            <a:off x="5263291" y="1673888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(12)</a:t>
            </a:r>
          </a:p>
        </p:txBody>
      </p:sp>
    </p:spTree>
    <p:extLst>
      <p:ext uri="{BB962C8B-B14F-4D97-AF65-F5344CB8AC3E}">
        <p14:creationId xmlns:p14="http://schemas.microsoft.com/office/powerpoint/2010/main" val="302702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49F72-9A43-11EE-CB5E-04C57087D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B04E22-CD6B-638C-7A87-1F27001F5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937204"/>
            <a:ext cx="5790755" cy="38791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5D2211-03B7-257E-405D-F7EF0AEC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332" y="2937203"/>
            <a:ext cx="5534494" cy="38791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ECA625C-3808-59F5-F9A2-1399E68DF892}"/>
              </a:ext>
            </a:extLst>
          </p:cNvPr>
          <p:cNvSpPr txBox="1"/>
          <p:nvPr/>
        </p:nvSpPr>
        <p:spPr>
          <a:xfrm>
            <a:off x="3632616" y="7029336"/>
            <a:ext cx="5256567" cy="2244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17   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RB-Transplant(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T,z,y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18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y.esquerda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z.esquerda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19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y.esquerda.p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y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20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y.cor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z.cor</a:t>
            </a:r>
            <a:endParaRPr lang="pt-BR" sz="24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82AA7A-D189-EBF6-0832-3B57AD8C17CF}"/>
              </a:ext>
            </a:extLst>
          </p:cNvPr>
          <p:cNvSpPr txBox="1"/>
          <p:nvPr/>
        </p:nvSpPr>
        <p:spPr>
          <a:xfrm>
            <a:off x="560715" y="1673888"/>
            <a:ext cx="3910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Caso 3: </a:t>
            </a:r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nenhum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filho NIL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DFCA46-1CC6-E32D-6507-C0FBB65A4056}"/>
              </a:ext>
            </a:extLst>
          </p:cNvPr>
          <p:cNvSpPr txBox="1"/>
          <p:nvPr/>
        </p:nvSpPr>
        <p:spPr>
          <a:xfrm>
            <a:off x="5263291" y="1673888"/>
            <a:ext cx="1838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Delete (12)</a:t>
            </a:r>
          </a:p>
        </p:txBody>
      </p:sp>
    </p:spTree>
    <p:extLst>
      <p:ext uri="{BB962C8B-B14F-4D97-AF65-F5344CB8AC3E}">
        <p14:creationId xmlns:p14="http://schemas.microsoft.com/office/powerpoint/2010/main" val="212105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Árvore Red-Black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571500" indent="-571500" algn="just">
              <a:spcBef>
                <a:spcPts val="0"/>
              </a:spcBef>
              <a:buSzPts val="2700"/>
            </a:pPr>
            <a:r>
              <a:rPr lang="pt-BR" dirty="0"/>
              <a:t>Uma árvore vermelho-preto(Red-Black) é uma estrutura de dados de árvore binária de busca auto equilibrada.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pt-BR" dirty="0"/>
          </a:p>
          <a:p>
            <a:pPr marL="571500" indent="-571500" algn="just">
              <a:spcBef>
                <a:spcPts val="0"/>
              </a:spcBef>
              <a:buSzPts val="2700"/>
            </a:pPr>
            <a:r>
              <a:rPr lang="pt-BR" dirty="0"/>
              <a:t>É uma estrutura de dados que serve para fazer busca de forma eficiente, mas seu maior destaque está do fato da eficiência na hora de fazer inserções ou remoções.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en-US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en-US"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D47AB-EEF8-41AF-1508-CCA7B147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73379A-2E45-ACE3-5652-E949AB308579}"/>
              </a:ext>
            </a:extLst>
          </p:cNvPr>
          <p:cNvSpPr txBox="1"/>
          <p:nvPr/>
        </p:nvSpPr>
        <p:spPr>
          <a:xfrm>
            <a:off x="1341677" y="3599518"/>
            <a:ext cx="10321446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6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21</a:t>
            </a:r>
            <a:r>
              <a:rPr lang="pt-BR" sz="36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36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pt-BR" sz="36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y-cor-original == PRETO</a:t>
            </a:r>
          </a:p>
          <a:p>
            <a:pPr>
              <a:lnSpc>
                <a:spcPct val="150000"/>
              </a:lnSpc>
            </a:pPr>
            <a:r>
              <a:rPr lang="pt-BR" sz="36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22 			</a:t>
            </a:r>
            <a:r>
              <a:rPr lang="pt-BR" sz="36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RB-Delete-Fixup(</a:t>
            </a:r>
            <a:r>
              <a:rPr lang="pt-BR" sz="36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T,x</a:t>
            </a:r>
            <a:r>
              <a:rPr lang="pt-BR" sz="36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8032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F09EA-4CEC-7EC6-A50C-598A5D09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A86A89-AC77-D6E5-D007-C6997198E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708294" cy="7261845"/>
          </a:xfrm>
        </p:spPr>
        <p:txBody>
          <a:bodyPr>
            <a:normAutofit/>
          </a:bodyPr>
          <a:lstStyle/>
          <a:p>
            <a:pPr marL="142875" indent="0">
              <a:buNone/>
            </a:pPr>
            <a:r>
              <a:rPr lang="pt-BR" dirty="0"/>
              <a:t>Tipos de correções</a:t>
            </a:r>
          </a:p>
          <a:p>
            <a:pPr marL="142875" indent="0">
              <a:buNone/>
            </a:pPr>
            <a:endParaRPr lang="pt-BR" dirty="0"/>
          </a:p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1- w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</a:p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2 – w é  preto e w.esquerda e w.direita são </a:t>
            </a:r>
            <a:r>
              <a:rPr lang="pt-BR" b="1" dirty="0"/>
              <a:t>pretos</a:t>
            </a:r>
          </a:p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3 – w é preto w w.esquerda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  <a:r>
              <a:rPr lang="pt-BR" dirty="0"/>
              <a:t> e w.direita é </a:t>
            </a:r>
            <a:r>
              <a:rPr lang="pt-BR" b="1" dirty="0"/>
              <a:t>preto</a:t>
            </a:r>
          </a:p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4 – w é preto e w.direita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  <a:r>
              <a:rPr lang="pt-BR" dirty="0"/>
              <a:t> </a:t>
            </a:r>
          </a:p>
          <a:p>
            <a:pPr marL="142875" indent="0">
              <a:lnSpc>
                <a:spcPct val="150000"/>
              </a:lnSpc>
              <a:buNone/>
            </a:pPr>
            <a:endParaRPr lang="pt-BR" sz="2800" dirty="0"/>
          </a:p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Pode ocorrer mais de uma correção em uma única chamada </a:t>
            </a:r>
          </a:p>
        </p:txBody>
      </p:sp>
    </p:spTree>
    <p:extLst>
      <p:ext uri="{BB962C8B-B14F-4D97-AF65-F5344CB8AC3E}">
        <p14:creationId xmlns:p14="http://schemas.microsoft.com/office/powerpoint/2010/main" val="197625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16EAD-B747-909F-2B3A-DF6E4D8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E1C2D2-00F9-114A-DAB2-797A33B2F1D9}"/>
              </a:ext>
            </a:extLst>
          </p:cNvPr>
          <p:cNvSpPr txBox="1"/>
          <p:nvPr/>
        </p:nvSpPr>
        <p:spPr>
          <a:xfrm>
            <a:off x="1601058" y="1434475"/>
            <a:ext cx="9802684" cy="8132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</a:t>
            </a: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while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x != </a:t>
            </a:r>
            <a:r>
              <a:rPr lang="pt-BR" sz="32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T.raiz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32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and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32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x.cor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== PRETO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</a:t>
            </a: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x == x.p.esquerda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22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</a:t>
            </a: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(caso da direita)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.</a:t>
            </a:r>
          </a:p>
          <a:p>
            <a:pPr>
              <a:lnSpc>
                <a:spcPct val="150000"/>
              </a:lnSpc>
            </a:pPr>
            <a:endParaRPr lang="pt-BR" sz="3200" dirty="0">
              <a:latin typeface="Cascadia Code" pitchFamily="1" charset="0"/>
              <a:ea typeface="Cascadia Code" pitchFamily="1" charset="0"/>
              <a:cs typeface="Cascadia Code" pitchFamily="1" charset="0"/>
            </a:endParaRPr>
          </a:p>
          <a:p>
            <a:pPr>
              <a:lnSpc>
                <a:spcPct val="150000"/>
              </a:lnSpc>
            </a:pPr>
            <a:r>
              <a:rPr lang="pt-BR" sz="32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??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32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x.cor</a:t>
            </a:r>
            <a:r>
              <a:rPr lang="pt-BR" sz="32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PRETO</a:t>
            </a:r>
          </a:p>
        </p:txBody>
      </p:sp>
    </p:spTree>
    <p:extLst>
      <p:ext uri="{BB962C8B-B14F-4D97-AF65-F5344CB8AC3E}">
        <p14:creationId xmlns:p14="http://schemas.microsoft.com/office/powerpoint/2010/main" val="2198791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EE589-FDEB-32CD-2E96-2ED1BCAA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544658-F1A1-CC75-39E7-2F9AB373D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791" y="1838631"/>
            <a:ext cx="11339515" cy="957801"/>
          </a:xfrm>
        </p:spPr>
        <p:txBody>
          <a:bodyPr>
            <a:normAutofit/>
          </a:bodyPr>
          <a:lstStyle/>
          <a:p>
            <a:pPr marL="142875" indent="0">
              <a:buNone/>
            </a:pPr>
            <a:r>
              <a:rPr lang="pt-BR" dirty="0"/>
              <a:t>Caso 1: w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21211E-5DA4-0C38-F724-1390F358D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91" y="2888778"/>
            <a:ext cx="3485480" cy="279044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458335-2ECE-D954-4AB0-261140501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504" y="2796432"/>
            <a:ext cx="3485480" cy="2882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A39919-373B-5064-2B92-DB7FDAD3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8605" y="2888778"/>
            <a:ext cx="3485480" cy="288278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BD9D585-E026-C3B9-7D96-19766765D37A}"/>
              </a:ext>
            </a:extLst>
          </p:cNvPr>
          <p:cNvSpPr txBox="1"/>
          <p:nvPr/>
        </p:nvSpPr>
        <p:spPr>
          <a:xfrm>
            <a:off x="3986326" y="6039099"/>
            <a:ext cx="4911922" cy="27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4   if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w.cor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== VERMELHO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5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	   w.cor 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6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 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x.p.cor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VERMELHO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7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 Left-Rotate(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T,x.p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8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   w = x.p.direita</a:t>
            </a:r>
          </a:p>
        </p:txBody>
      </p:sp>
    </p:spTree>
    <p:extLst>
      <p:ext uri="{BB962C8B-B14F-4D97-AF65-F5344CB8AC3E}">
        <p14:creationId xmlns:p14="http://schemas.microsoft.com/office/powerpoint/2010/main" val="2988041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FACD7-2510-9E78-9018-8B90AD49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5C96E8-2C2A-68B4-8FE8-F91373793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4801" y="1632429"/>
            <a:ext cx="11339515" cy="1074994"/>
          </a:xfrm>
        </p:spPr>
        <p:txBody>
          <a:bodyPr/>
          <a:lstStyle/>
          <a:p>
            <a:pPr marL="142875" indent="0">
              <a:lnSpc>
                <a:spcPct val="150000"/>
              </a:lnSpc>
              <a:buNone/>
            </a:pPr>
            <a:r>
              <a:rPr lang="pt-BR" dirty="0"/>
              <a:t>Caso 2: w é  </a:t>
            </a:r>
            <a:r>
              <a:rPr lang="pt-BR" b="1" dirty="0"/>
              <a:t>preto</a:t>
            </a:r>
            <a:r>
              <a:rPr lang="pt-BR" dirty="0"/>
              <a:t> e w.esquerda e w.direita são </a:t>
            </a:r>
            <a:r>
              <a:rPr lang="pt-BR" b="1" dirty="0"/>
              <a:t>pretos</a:t>
            </a:r>
          </a:p>
          <a:p>
            <a:pPr marL="142875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BB7AD0-E38E-C073-302F-61F008582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193" y="3343061"/>
            <a:ext cx="3324689" cy="30103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398A35-5B94-5D25-AA6B-23E505E29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115" y="3357350"/>
            <a:ext cx="3400900" cy="298174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EFAB72F-0E89-D685-37D9-0A1B00787ACB}"/>
              </a:ext>
            </a:extLst>
          </p:cNvPr>
          <p:cNvSpPr txBox="1"/>
          <p:nvPr/>
        </p:nvSpPr>
        <p:spPr>
          <a:xfrm>
            <a:off x="1366925" y="6989523"/>
            <a:ext cx="10690747" cy="1690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9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   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if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w.esquerda.cor == PRETO and w.direita.cor ==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10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   w.cor = VERMELHO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11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   x = x.p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B2E188E-1A54-AC8F-69BB-EC6A706CFE4A}"/>
              </a:ext>
            </a:extLst>
          </p:cNvPr>
          <p:cNvSpPr txBox="1"/>
          <p:nvPr/>
        </p:nvSpPr>
        <p:spPr>
          <a:xfrm>
            <a:off x="8965280" y="986566"/>
            <a:ext cx="347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?? x.cor = PRETO</a:t>
            </a:r>
          </a:p>
        </p:txBody>
      </p:sp>
    </p:spTree>
    <p:extLst>
      <p:ext uri="{BB962C8B-B14F-4D97-AF65-F5344CB8AC3E}">
        <p14:creationId xmlns:p14="http://schemas.microsoft.com/office/powerpoint/2010/main" val="228055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8BD54-5D87-FB55-36D5-72ED0EB62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A96032-70B3-5CAF-5A89-B7655649A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715" y="1851157"/>
            <a:ext cx="12065809" cy="1643605"/>
          </a:xfrm>
        </p:spPr>
        <p:txBody>
          <a:bodyPr/>
          <a:lstStyle/>
          <a:p>
            <a:pPr marL="142875" indent="0">
              <a:buNone/>
            </a:pPr>
            <a:r>
              <a:rPr lang="pt-BR" dirty="0"/>
              <a:t>Caso 3: w é preto w w.esquerda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  <a:r>
              <a:rPr lang="pt-BR" dirty="0"/>
              <a:t> e w.direita é </a:t>
            </a:r>
            <a:r>
              <a:rPr lang="pt-BR" b="1" dirty="0"/>
              <a:t>preto</a:t>
            </a:r>
          </a:p>
          <a:p>
            <a:pPr marL="142875" indent="0">
              <a:buNone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656399-BBB3-129D-FA43-6D5E4419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41" y="3043825"/>
            <a:ext cx="3569618" cy="29872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CE632A-A477-FB57-7244-7F7E3BE09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230" y="3043825"/>
            <a:ext cx="3470778" cy="29872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A89C1B-3D77-060D-F3E2-D735BF8E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179" y="3043825"/>
            <a:ext cx="3470778" cy="298722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6D1A7D0-48B5-CA2E-D68D-5CC365FDA32C}"/>
              </a:ext>
            </a:extLst>
          </p:cNvPr>
          <p:cNvSpPr txBox="1"/>
          <p:nvPr/>
        </p:nvSpPr>
        <p:spPr>
          <a:xfrm>
            <a:off x="3322531" y="6168835"/>
            <a:ext cx="6542176" cy="27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12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	</a:t>
            </a: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else if 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w.direita.cor ==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13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w.esquerda.cor 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14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w.cor = VERMELHO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15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Right-Rotate(T,w)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16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w = x.p.direita</a:t>
            </a:r>
          </a:p>
        </p:txBody>
      </p:sp>
    </p:spTree>
    <p:extLst>
      <p:ext uri="{BB962C8B-B14F-4D97-AF65-F5344CB8AC3E}">
        <p14:creationId xmlns:p14="http://schemas.microsoft.com/office/powerpoint/2010/main" val="4251475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C0B04A-FE3D-1083-5697-A0370B60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Remoção/RB-Delete-Fixup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06E5E5-D959-E8D2-32CF-C42B7D4E7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791" y="1838632"/>
            <a:ext cx="11339515" cy="1074994"/>
          </a:xfrm>
        </p:spPr>
        <p:txBody>
          <a:bodyPr/>
          <a:lstStyle/>
          <a:p>
            <a:pPr marL="142875" indent="0">
              <a:buNone/>
            </a:pPr>
            <a:r>
              <a:rPr lang="pt-BR" dirty="0"/>
              <a:t>Caso 4: w é </a:t>
            </a:r>
            <a:r>
              <a:rPr lang="pt-BR" b="1" dirty="0"/>
              <a:t>preto</a:t>
            </a:r>
            <a:r>
              <a:rPr lang="pt-BR" dirty="0"/>
              <a:t> e w.direita é </a:t>
            </a:r>
            <a:r>
              <a:rPr lang="pt-BR" dirty="0">
                <a:solidFill>
                  <a:srgbClr val="C00000"/>
                </a:solidFill>
              </a:rPr>
              <a:t>vermelho</a:t>
            </a: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F0298F-A9A7-A76E-C276-B1DFD4747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6" y="3143008"/>
            <a:ext cx="3660556" cy="31074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E949A1-BB40-6358-BF45-3102A71C0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733" y="3143008"/>
            <a:ext cx="3660556" cy="310748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58842D-F650-67E0-D048-910DFE784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750" y="3323060"/>
            <a:ext cx="3660556" cy="310748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C29C310-CF94-1AC4-2D13-2A42E5AE270B}"/>
              </a:ext>
            </a:extLst>
          </p:cNvPr>
          <p:cNvSpPr txBox="1"/>
          <p:nvPr/>
        </p:nvSpPr>
        <p:spPr>
          <a:xfrm>
            <a:off x="4046439" y="6330332"/>
            <a:ext cx="5110694" cy="2798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17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w.cor = x.p.cor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18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	</a:t>
            </a:r>
            <a:r>
              <a:rPr lang="pt-BR" sz="2400" dirty="0" err="1">
                <a:latin typeface="Cascadia Code" pitchFamily="1" charset="0"/>
                <a:ea typeface="Cascadia Code" pitchFamily="1" charset="0"/>
                <a:cs typeface="Cascadia Code" pitchFamily="1" charset="0"/>
              </a:rPr>
              <a:t>x.p.color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19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w.direita.cor = PRETO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20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 	Left-Rotate(T,x.p)</a:t>
            </a:r>
          </a:p>
          <a:p>
            <a:pPr>
              <a:lnSpc>
                <a:spcPct val="150000"/>
              </a:lnSpc>
            </a:pPr>
            <a:r>
              <a:rPr lang="pt-BR" sz="2400" b="1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21</a:t>
            </a:r>
            <a:r>
              <a:rPr lang="pt-BR" sz="2400" dirty="0">
                <a:latin typeface="Cascadia Code" pitchFamily="1" charset="0"/>
                <a:ea typeface="Cascadia Code" pitchFamily="1" charset="0"/>
                <a:cs typeface="Cascadia Code" pitchFamily="1" charset="0"/>
              </a:rPr>
              <a:t>	x = T.raiz</a:t>
            </a:r>
          </a:p>
        </p:txBody>
      </p:sp>
    </p:spTree>
    <p:extLst>
      <p:ext uri="{BB962C8B-B14F-4D97-AF65-F5344CB8AC3E}">
        <p14:creationId xmlns:p14="http://schemas.microsoft.com/office/powerpoint/2010/main" val="1867446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Animação</a:t>
            </a:r>
            <a:endParaRPr/>
          </a:p>
        </p:txBody>
      </p:sp>
      <p:pic>
        <p:nvPicPr>
          <p:cNvPr id="2" name="Mídia Online 1" title="Red-Black Tree Visualization.Views : 2384">
            <a:hlinkClick r:id="" action="ppaction://media"/>
            <a:extLst>
              <a:ext uri="{FF2B5EF4-FFF2-40B4-BE49-F238E27FC236}">
                <a16:creationId xmlns:a16="http://schemas.microsoft.com/office/drawing/2014/main" id="{3614DAAD-9FF8-EAC2-64A0-E6B415B3E20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6510" y="1519494"/>
            <a:ext cx="11717575" cy="7336407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volta à Motivação…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O tempo de execução do algoritmo RB-Delete é determinado pelo tempo de execução do procedimento RB-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DeleteFixup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. A altura de uma árvore vermelho-preto com n nós é O(log n), o que implica que o custo total do procedimento RB-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DeleteFixup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 é O(log n).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Dentro do RB-</a:t>
            </a:r>
            <a:r>
              <a:rPr lang="pt-B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DeleteFixup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, cada um dos casos 1, 3 e 4 é concluído após um número constante de mudanças de cores e, no máximo, três rotações. O caso 2 é o único que pode exigir a repetição do laço "while". Mesmo nesse caso, o ponteiro x se move para cima na árvore no máximo O(log n) vezes e executa no máximo três rotações. Portanto, o tempo global para a operação RB-Delete também é O(log n).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Definições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 fontScale="92500" lnSpcReduction="1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dirty="0"/>
              <a:t>Todo nó é </a:t>
            </a:r>
            <a:r>
              <a:rPr lang="pt-BR" b="1" dirty="0">
                <a:solidFill>
                  <a:srgbClr val="FF0000"/>
                </a:solidFill>
              </a:rPr>
              <a:t>vermelho</a:t>
            </a:r>
            <a:r>
              <a:rPr lang="pt-BR" dirty="0"/>
              <a:t> ou </a:t>
            </a:r>
            <a:r>
              <a:rPr lang="pt-BR" b="1" dirty="0"/>
              <a:t>preto;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endParaRPr lang="pt-BR" b="1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dirty="0"/>
              <a:t>A raiz é </a:t>
            </a:r>
            <a:r>
              <a:rPr lang="pt-BR" b="1" dirty="0"/>
              <a:t>preta;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endParaRPr lang="pt-BR" b="1"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dirty="0"/>
              <a:t>Toda folha (</a:t>
            </a:r>
            <a:r>
              <a:rPr lang="pt-BR" b="1" dirty="0"/>
              <a:t>nil</a:t>
            </a:r>
            <a:r>
              <a:rPr lang="pt-BR" dirty="0"/>
              <a:t>) é </a:t>
            </a:r>
            <a:r>
              <a:rPr lang="pt-BR" b="1" dirty="0"/>
              <a:t>preta;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endParaRPr lang="pt-BR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dirty="0"/>
              <a:t>Se um nó é </a:t>
            </a:r>
            <a:r>
              <a:rPr lang="pt-BR" b="1" dirty="0">
                <a:solidFill>
                  <a:srgbClr val="FF0000"/>
                </a:solidFill>
              </a:rPr>
              <a:t>vermelho</a:t>
            </a:r>
            <a:r>
              <a:rPr lang="pt-BR" dirty="0"/>
              <a:t>, então os seus filhos são </a:t>
            </a:r>
            <a:r>
              <a:rPr lang="pt-BR" b="1" dirty="0"/>
              <a:t>pretos;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endParaRPr lang="pt-BR" b="1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Char char="•"/>
            </a:pPr>
            <a:r>
              <a:rPr lang="pt-BR" dirty="0"/>
              <a:t>Para cada nó, qualquer caminho da raiz para qualquer de suas folhas tem o mesmo número de nós </a:t>
            </a:r>
            <a:r>
              <a:rPr lang="pt-BR" b="1" dirty="0"/>
              <a:t>pretos</a:t>
            </a:r>
            <a:r>
              <a:rPr lang="pt-BR" dirty="0"/>
              <a:t>.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/>
              <a:t>Árvore Red-Black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B65AF6-088E-65B7-778A-5A98E3651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84" y="2204581"/>
            <a:ext cx="10459231" cy="56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50387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560715" y="444500"/>
            <a:ext cx="11883370" cy="107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</a:pPr>
            <a:r>
              <a:rPr lang="en-US" sz="4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Rotação</a:t>
            </a: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735791" y="1838631"/>
            <a:ext cx="11339515" cy="7261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pt-BR" dirty="0"/>
              <a:t>A função de </a:t>
            </a:r>
            <a:r>
              <a:rPr lang="pt-BR" b="1" dirty="0"/>
              <a:t>rotação</a:t>
            </a:r>
            <a:r>
              <a:rPr lang="pt-BR" dirty="0"/>
              <a:t> se faz necessário para que a árvore mantenha as </a:t>
            </a:r>
            <a:r>
              <a:rPr lang="pt-BR" b="1" dirty="0"/>
              <a:t>propriedades</a:t>
            </a:r>
            <a:r>
              <a:rPr lang="pt-BR" dirty="0"/>
              <a:t> após executar uma inserção ou remoção. E é divida em duas partes: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pt-BR" dirty="0"/>
          </a:p>
          <a:p>
            <a:pPr marL="742950" lvl="0" indent="-7429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pt-BR" dirty="0"/>
              <a:t>Rotação à esquerda. (Left-Rotate)</a:t>
            </a:r>
          </a:p>
          <a:p>
            <a:pPr marL="742950" lvl="0" indent="-7429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r>
              <a:rPr lang="pt-BR" dirty="0"/>
              <a:t>Rotação à direita. (Right-Rotate)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endParaRPr lang="pt-BR" dirty="0"/>
          </a:p>
          <a:p>
            <a:pPr marL="742950" lvl="0" indent="-7429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AutoNum type="arabicPeriod"/>
            </a:pPr>
            <a:endParaRPr lang="pt-BR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None/>
            </a:pPr>
            <a:r>
              <a:rPr lang="pt-BR" dirty="0"/>
              <a:t>As rotações são realizadas em tempo O(1).</a:t>
            </a:r>
          </a:p>
        </p:txBody>
      </p:sp>
    </p:spTree>
    <p:extLst>
      <p:ext uri="{BB962C8B-B14F-4D97-AF65-F5344CB8AC3E}">
        <p14:creationId xmlns:p14="http://schemas.microsoft.com/office/powerpoint/2010/main" val="3181722156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70A8A-9FDB-7BFA-6D76-0BB6AF27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6F82903-697C-9FC2-752E-573BB18B7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89" y="2619060"/>
            <a:ext cx="8040222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6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B80E9-33EB-2E35-7F4D-4AD0735D0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5C2F1E-003C-4ED9-D1D5-971747CE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20" y="2585718"/>
            <a:ext cx="8306959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3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AA98D-8EF1-B51E-F1BB-EA4CB6C8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28A076-9264-3791-A81B-F80659586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15" y="2443475"/>
            <a:ext cx="8962847" cy="55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1832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1352</Words>
  <Application>Microsoft Office PowerPoint</Application>
  <PresentationFormat>Personalizar</PresentationFormat>
  <Paragraphs>192</Paragraphs>
  <Slides>38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6" baseType="lpstr">
      <vt:lpstr>Arial</vt:lpstr>
      <vt:lpstr>Calibri</vt:lpstr>
      <vt:lpstr>Helvetica Neue</vt:lpstr>
      <vt:lpstr>Cascadia Code</vt:lpstr>
      <vt:lpstr>Helvetica Neue Light</vt:lpstr>
      <vt:lpstr>Trebuchet MS</vt:lpstr>
      <vt:lpstr>Arial Narrow</vt:lpstr>
      <vt:lpstr>White</vt:lpstr>
      <vt:lpstr>Apresentação do PowerPoint</vt:lpstr>
      <vt:lpstr>Motivação</vt:lpstr>
      <vt:lpstr>Árvore Red-Black</vt:lpstr>
      <vt:lpstr>Definições</vt:lpstr>
      <vt:lpstr>Árvore Red-Black</vt:lpstr>
      <vt:lpstr>Rotação</vt:lpstr>
      <vt:lpstr>Rotação</vt:lpstr>
      <vt:lpstr>Rotação</vt:lpstr>
      <vt:lpstr>Rotação</vt:lpstr>
      <vt:lpstr>Inserção</vt:lpstr>
      <vt:lpstr>Inserção</vt:lpstr>
      <vt:lpstr>Inserção</vt:lpstr>
      <vt:lpstr>Inserção</vt:lpstr>
      <vt:lpstr>Inserção</vt:lpstr>
      <vt:lpstr>Inserção</vt:lpstr>
      <vt:lpstr>Inserção</vt:lpstr>
      <vt:lpstr>Inserção</vt:lpstr>
      <vt:lpstr>Remoção</vt:lpstr>
      <vt:lpstr>Remoção </vt:lpstr>
      <vt:lpstr>Remoção</vt:lpstr>
      <vt:lpstr>Remoção/RB-Transplant</vt:lpstr>
      <vt:lpstr>Remoção/RB-Transplant</vt:lpstr>
      <vt:lpstr>Remoção/RB-Transplant</vt:lpstr>
      <vt:lpstr>Remoção/RB-Delete</vt:lpstr>
      <vt:lpstr>Remoção/RB-Delete</vt:lpstr>
      <vt:lpstr>Remoção/RB-Delete</vt:lpstr>
      <vt:lpstr>Remoção/RB-Delete</vt:lpstr>
      <vt:lpstr>Remoção/RB-Delete</vt:lpstr>
      <vt:lpstr>Remoção/RB-Delete</vt:lpstr>
      <vt:lpstr>Remoção/RB-Delete</vt:lpstr>
      <vt:lpstr>Remoção/RB-Delete-Fixup</vt:lpstr>
      <vt:lpstr>Remoção/RB-Delete-Fixup</vt:lpstr>
      <vt:lpstr>Remoção/RB-Delete-Fixup</vt:lpstr>
      <vt:lpstr>Remoção/RB-Delete-Fixup</vt:lpstr>
      <vt:lpstr>Remoção/RB-Delete-Fixup</vt:lpstr>
      <vt:lpstr>Remoção/RB-Delete-Fixup</vt:lpstr>
      <vt:lpstr>Animação</vt:lpstr>
      <vt:lpstr>De volta à Motivação…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Nícollas Provatti</cp:lastModifiedBy>
  <cp:revision>193</cp:revision>
  <dcterms:modified xsi:type="dcterms:W3CDTF">2023-10-03T17:45:29Z</dcterms:modified>
</cp:coreProperties>
</file>